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BD5A944-6501-4581-848E-BFE85CC5F1C7}" type="datetimeFigureOut">
              <a:rPr lang="ru-RU" smtClean="0"/>
              <a:pPr/>
              <a:t>09.02.2012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A7C14EC-5DBD-4DF8-A53B-9E2EB9C0A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49303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Основні групи фразеологізмів. </a:t>
            </a:r>
            <a:br>
              <a:rPr lang="uk-UA" dirty="0" smtClean="0"/>
            </a:br>
            <a:r>
              <a:rPr lang="uk-UA" dirty="0" smtClean="0"/>
              <a:t>Стилістичні засоби фразеології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43042" y="3214686"/>
            <a:ext cx="714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i="1" dirty="0" smtClean="0"/>
              <a:t>Нема мудріших, ніж народ, учителів. </a:t>
            </a:r>
            <a:br>
              <a:rPr lang="uk-UA" sz="2400" i="1" dirty="0" smtClean="0"/>
            </a:br>
            <a:r>
              <a:rPr lang="uk-UA" sz="2400" i="1" dirty="0" smtClean="0"/>
              <a:t>У нього кожне слово – це перлина.</a:t>
            </a:r>
            <a:br>
              <a:rPr lang="uk-UA" sz="2400" i="1" dirty="0" smtClean="0"/>
            </a:br>
            <a:r>
              <a:rPr lang="uk-UA" i="1" dirty="0" smtClean="0"/>
              <a:t>М. Рильський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Поглибити знання з української фразеології</a:t>
            </a:r>
          </a:p>
          <a:p>
            <a:r>
              <a:rPr lang="uk-UA" dirty="0" smtClean="0"/>
              <a:t>Розкрити функціонально-стилістичні можливості  лексичних та фразеологічних одиниць</a:t>
            </a:r>
          </a:p>
          <a:p>
            <a:r>
              <a:rPr lang="uk-UA" dirty="0" smtClean="0"/>
              <a:t>Формувати вміння використовувати фразеологізми в мовленні</a:t>
            </a:r>
          </a:p>
          <a:p>
            <a:r>
              <a:rPr lang="uk-UA" dirty="0" smtClean="0"/>
              <a:t>Збагатити словниковий запас новими фразеологізмами та крилатими виразами</a:t>
            </a:r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435608" y="332656"/>
            <a:ext cx="3657600" cy="585478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dirty="0" smtClean="0"/>
              <a:t>Еней був парубок моторний</a:t>
            </a:r>
          </a:p>
          <a:p>
            <a:pPr>
              <a:buNone/>
            </a:pPr>
            <a:r>
              <a:rPr lang="uk-UA" dirty="0" smtClean="0"/>
              <a:t>І хлопець </a:t>
            </a:r>
          </a:p>
          <a:p>
            <a:pPr algn="r">
              <a:buNone/>
            </a:pPr>
            <a:r>
              <a:rPr lang="uk-UA" dirty="0" smtClean="0"/>
              <a:t> </a:t>
            </a:r>
            <a:r>
              <a:rPr lang="uk-UA" dirty="0" err="1" smtClean="0"/>
              <a:t>хоть</a:t>
            </a:r>
            <a:r>
              <a:rPr lang="uk-UA" dirty="0" smtClean="0"/>
              <a:t> куди козак,</a:t>
            </a:r>
          </a:p>
          <a:p>
            <a:pPr>
              <a:buNone/>
            </a:pPr>
            <a:r>
              <a:rPr lang="uk-UA" dirty="0" smtClean="0"/>
              <a:t>Удавсь на </a:t>
            </a:r>
            <a:r>
              <a:rPr lang="uk-UA" dirty="0" err="1" smtClean="0"/>
              <a:t>всеє</a:t>
            </a:r>
            <a:r>
              <a:rPr lang="uk-UA" dirty="0" smtClean="0"/>
              <a:t> зле проворний,</a:t>
            </a:r>
          </a:p>
          <a:p>
            <a:pPr>
              <a:buNone/>
            </a:pPr>
            <a:r>
              <a:rPr lang="uk-UA" dirty="0" smtClean="0"/>
              <a:t>Завзятіший од всіх бурлак.</a:t>
            </a:r>
          </a:p>
          <a:p>
            <a:pPr>
              <a:buNone/>
            </a:pPr>
            <a:r>
              <a:rPr lang="uk-UA" dirty="0" err="1" smtClean="0"/>
              <a:t>Но</a:t>
            </a:r>
            <a:r>
              <a:rPr lang="uk-UA" dirty="0" smtClean="0"/>
              <a:t> греки, як спаливши Трою,</a:t>
            </a:r>
          </a:p>
          <a:p>
            <a:pPr>
              <a:buNone/>
            </a:pPr>
            <a:r>
              <a:rPr lang="uk-UA" dirty="0" smtClean="0"/>
              <a:t>Зробили </a:t>
            </a:r>
          </a:p>
          <a:p>
            <a:pPr algn="ctr">
              <a:buNone/>
            </a:pPr>
            <a:r>
              <a:rPr lang="uk-UA" dirty="0" smtClean="0"/>
              <a:t>з неї</a:t>
            </a:r>
          </a:p>
          <a:p>
            <a:pPr algn="r">
              <a:buNone/>
            </a:pPr>
            <a:r>
              <a:rPr lang="uk-UA" dirty="0" smtClean="0"/>
              <a:t> скирту гною,</a:t>
            </a:r>
          </a:p>
          <a:p>
            <a:pPr>
              <a:buNone/>
            </a:pPr>
            <a:r>
              <a:rPr lang="uk-UA" dirty="0" smtClean="0"/>
              <a:t>Він, взявши торбу, </a:t>
            </a:r>
          </a:p>
          <a:p>
            <a:pPr algn="r">
              <a:buNone/>
            </a:pPr>
            <a:r>
              <a:rPr lang="uk-UA" dirty="0" smtClean="0"/>
              <a:t>тягу дав;</a:t>
            </a:r>
          </a:p>
          <a:p>
            <a:pPr>
              <a:buNone/>
            </a:pPr>
            <a:r>
              <a:rPr lang="uk-UA" dirty="0" smtClean="0"/>
              <a:t>Забравши деяких троянців, </a:t>
            </a:r>
          </a:p>
          <a:p>
            <a:pPr>
              <a:buNone/>
            </a:pPr>
            <a:r>
              <a:rPr lang="uk-UA" dirty="0" smtClean="0"/>
              <a:t>Осмалених, як гиря, ланців,</a:t>
            </a:r>
          </a:p>
          <a:p>
            <a:pPr>
              <a:buNone/>
            </a:pPr>
            <a:r>
              <a:rPr lang="uk-UA" dirty="0" smtClean="0"/>
              <a:t>П</a:t>
            </a:r>
            <a:r>
              <a:rPr lang="en-US" dirty="0" smtClean="0"/>
              <a:t>’</a:t>
            </a:r>
            <a:r>
              <a:rPr lang="uk-UA" dirty="0" err="1" smtClean="0"/>
              <a:t>ятами</a:t>
            </a:r>
            <a:r>
              <a:rPr lang="uk-UA" dirty="0" smtClean="0"/>
              <a:t> </a:t>
            </a:r>
          </a:p>
          <a:p>
            <a:pPr algn="ctr">
              <a:buNone/>
            </a:pPr>
            <a:r>
              <a:rPr lang="uk-UA" dirty="0" smtClean="0"/>
              <a:t>з Трої</a:t>
            </a:r>
          </a:p>
          <a:p>
            <a:pPr algn="r">
              <a:buNone/>
            </a:pPr>
            <a:r>
              <a:rPr lang="uk-UA" dirty="0" smtClean="0"/>
              <a:t> накивав.</a:t>
            </a:r>
          </a:p>
          <a:p>
            <a:pPr>
              <a:buNone/>
            </a:pPr>
            <a:r>
              <a:rPr lang="uk-UA" dirty="0" smtClean="0"/>
              <a:t>Він, швидко поробивши човни,</a:t>
            </a:r>
          </a:p>
          <a:p>
            <a:pPr>
              <a:buNone/>
            </a:pPr>
            <a:r>
              <a:rPr lang="uk-UA" dirty="0" smtClean="0"/>
              <a:t>На синє море поспускав,</a:t>
            </a:r>
          </a:p>
          <a:p>
            <a:pPr>
              <a:buNone/>
            </a:pPr>
            <a:r>
              <a:rPr lang="uk-UA" dirty="0" smtClean="0"/>
              <a:t>Троянців </a:t>
            </a:r>
            <a:r>
              <a:rPr lang="uk-UA" dirty="0" err="1" smtClean="0"/>
              <a:t>насаджавши</a:t>
            </a:r>
            <a:r>
              <a:rPr lang="uk-UA" dirty="0" smtClean="0"/>
              <a:t> повні,</a:t>
            </a:r>
          </a:p>
          <a:p>
            <a:pPr>
              <a:buNone/>
            </a:pPr>
            <a:r>
              <a:rPr lang="uk-UA" dirty="0" smtClean="0"/>
              <a:t>І куди очі почухрав.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276088" y="404664"/>
            <a:ext cx="3657600" cy="578277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5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1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1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1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1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"/>
                            </p:stCondLst>
                            <p:childTnLst>
                              <p:par>
                                <p:cTn id="2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3.61111E-6 3.7037E-7 L 0.38871 0.0032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90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1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1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200"/>
                            </p:stCondLst>
                            <p:childTnLst>
                              <p:par>
                                <p:cTn id="3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40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1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1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600"/>
                            </p:stCondLst>
                            <p:childTnLst>
                              <p:par>
                                <p:cTn id="4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1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1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1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1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250"/>
                            </p:stCondLst>
                            <p:childTnLst>
                              <p:par>
                                <p:cTn id="5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1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1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850"/>
                            </p:stCondLst>
                            <p:childTnLst>
                              <p:par>
                                <p:cTn id="6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-3.33333E-6 L 0.50903 0.00047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8.33333E-7 -7.40741E-7 L 0.39306 -0.08773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850"/>
                            </p:stCondLst>
                            <p:childTnLst>
                              <p:par>
                                <p:cTn id="6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1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1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700"/>
                            </p:stCondLst>
                            <p:childTnLst>
                              <p:par>
                                <p:cTn id="7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1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1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1150"/>
                            </p:stCondLst>
                            <p:childTnLst>
                              <p:par>
                                <p:cTn id="79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16667E-6 2.22222E-6 L 0.3974 -0.00255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2150"/>
                            </p:stCondLst>
                            <p:childTnLst>
                              <p:par>
                                <p:cTn id="8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1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1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3350"/>
                            </p:stCondLst>
                            <p:childTnLst>
                              <p:par>
                                <p:cTn id="8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1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1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600"/>
                            </p:stCondLst>
                            <p:childTnLst>
                              <p:par>
                                <p:cTn id="9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1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1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1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1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5300"/>
                            </p:stCondLst>
                            <p:childTnLst>
                              <p:par>
                                <p:cTn id="10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1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1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750"/>
                            </p:stCondLst>
                            <p:childTnLst>
                              <p:par>
                                <p:cTn id="1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3.05556E-6 3.33333E-6 L 0.51979 -0.00162 " pathEditMode="relative" rAng="0" ptsTypes="AA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" y="-1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1.66667E-6 3.7037E-7 L 0.39427 -0.07708 " pathEditMode="relative" rAng="0" ptsTypes="AA">
                                      <p:cBhvr>
                                        <p:cTn id="115" dur="10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750"/>
                            </p:stCondLst>
                            <p:childTnLst>
                              <p:par>
                                <p:cTn id="1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1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1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050"/>
                            </p:stCondLst>
                            <p:childTnLst>
                              <p:par>
                                <p:cTn id="1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5" dur="1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6" dur="1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9100"/>
                            </p:stCondLst>
                            <p:childTnLst>
                              <p:par>
                                <p:cTn id="1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1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1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350"/>
                            </p:stCondLst>
                            <p:childTnLst>
                              <p:par>
                                <p:cTn id="1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1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1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1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1250"/>
                            </p:stCondLst>
                            <p:childTnLst>
                              <p:par>
                                <p:cTn id="14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5E-6 2.96296E-6 L 0.57292 0.00277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Фразеологія – це розділ науки про мову, що вивчає фразеологічні звороти (від грецького </a:t>
            </a:r>
            <a:r>
              <a:rPr lang="en-US" dirty="0" err="1" smtClean="0"/>
              <a:t>phrasis</a:t>
            </a:r>
            <a:r>
              <a:rPr lang="uk-UA" dirty="0" smtClean="0"/>
              <a:t> – спосіб вираження, зворот, </a:t>
            </a:r>
            <a:r>
              <a:rPr lang="en-US" dirty="0" smtClean="0"/>
              <a:t>logos – </a:t>
            </a:r>
            <a:r>
              <a:rPr lang="uk-UA" dirty="0" smtClean="0"/>
              <a:t>поняття, вивчення)</a:t>
            </a:r>
          </a:p>
          <a:p>
            <a:r>
              <a:rPr lang="uk-UA" dirty="0" smtClean="0"/>
              <a:t>Фразеологізм – одиниця мовлення, що складається з двох або більше компонентів і характеризується відтворюваністю, цілісністю значення, стійкістю лексичного складу і будови.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Джерела української фразеології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49935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Народне джерело</a:t>
                      </a:r>
                      <a:r>
                        <a:rPr lang="uk-UA" dirty="0" smtClean="0"/>
                        <a:t>: </a:t>
                      </a:r>
                      <a:r>
                        <a:rPr lang="uk-UA" i="1" dirty="0" smtClean="0"/>
                        <a:t>з голови до п</a:t>
                      </a:r>
                      <a:r>
                        <a:rPr lang="en-US" i="1" dirty="0" smtClean="0"/>
                        <a:t>’</a:t>
                      </a:r>
                      <a:r>
                        <a:rPr lang="uk-UA" i="1" dirty="0" err="1" smtClean="0"/>
                        <a:t>ят</a:t>
                      </a:r>
                      <a:r>
                        <a:rPr lang="uk-UA" i="1" dirty="0" smtClean="0"/>
                        <a:t>;</a:t>
                      </a:r>
                      <a:r>
                        <a:rPr lang="uk-UA" i="1" baseline="0" dirty="0" smtClean="0"/>
                        <a:t> дати гарбуза; нюні розпускати; піймати </a:t>
                      </a:r>
                      <a:r>
                        <a:rPr lang="uk-UA" i="1" baseline="0" dirty="0" err="1" smtClean="0"/>
                        <a:t>облизня</a:t>
                      </a:r>
                      <a:r>
                        <a:rPr lang="uk-UA" i="1" baseline="0" dirty="0" smtClean="0"/>
                        <a:t>; теревені травити.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Вислови античного походження: </a:t>
                      </a:r>
                      <a:r>
                        <a:rPr lang="uk-UA" b="0" i="1" dirty="0" smtClean="0"/>
                        <a:t>сізіфова праця;</a:t>
                      </a:r>
                      <a:r>
                        <a:rPr lang="uk-UA" b="0" i="1" baseline="0" dirty="0" smtClean="0"/>
                        <a:t> </a:t>
                      </a:r>
                      <a:r>
                        <a:rPr lang="uk-UA" b="0" i="1" dirty="0" smtClean="0"/>
                        <a:t>нитка Аріадни;  дамоклів меч; олімпійський спокій.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Вислови релігійного походження: </a:t>
                      </a:r>
                      <a:r>
                        <a:rPr lang="uk-UA" b="0" i="1" dirty="0" smtClean="0"/>
                        <a:t>Хома невіруючий; терновий вінець; сіль землі; чаша терпіння.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Усна народна творчість ( </a:t>
                      </a:r>
                      <a:r>
                        <a:rPr lang="uk-UA" b="1" dirty="0" err="1" smtClean="0"/>
                        <a:t>прислів</a:t>
                      </a:r>
                      <a:r>
                        <a:rPr lang="en-US" b="1" dirty="0" smtClean="0"/>
                        <a:t>’</a:t>
                      </a:r>
                      <a:r>
                        <a:rPr lang="uk-UA" b="1" dirty="0" smtClean="0"/>
                        <a:t>я, приказки): </a:t>
                      </a:r>
                      <a:r>
                        <a:rPr lang="uk-UA" b="0" i="1" dirty="0" smtClean="0"/>
                        <a:t>ліс рубають – тріски летять; як Пилип з конопель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Крилаті вислови: </a:t>
                      </a:r>
                      <a:r>
                        <a:rPr lang="uk-UA" b="0" i="1" dirty="0" smtClean="0"/>
                        <a:t>без надії сподіваюсь (Леся</a:t>
                      </a:r>
                      <a:r>
                        <a:rPr lang="uk-UA" b="0" i="1" baseline="0" dirty="0" smtClean="0"/>
                        <a:t> Українка);  мертві душі (М.Гоголь).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b="1" dirty="0" smtClean="0"/>
                        <a:t>Професійно-технічні</a:t>
                      </a:r>
                      <a:r>
                        <a:rPr lang="uk-UA" b="1" baseline="0" dirty="0" smtClean="0"/>
                        <a:t> вислови: </a:t>
                      </a:r>
                      <a:r>
                        <a:rPr lang="uk-UA" b="0" i="1" baseline="0" dirty="0" smtClean="0"/>
                        <a:t>ланцюгова реакція; абсолютний нуль; на різних широтах.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“Спіймай</a:t>
            </a:r>
            <a:r>
              <a:rPr lang="uk-UA" dirty="0" smtClean="0"/>
              <a:t> </a:t>
            </a:r>
            <a:r>
              <a:rPr lang="uk-UA" dirty="0" err="1" smtClean="0"/>
              <a:t>помилку”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Боягуз своєї  ліні боїться </a:t>
            </a:r>
          </a:p>
          <a:p>
            <a:pPr>
              <a:buNone/>
            </a:pPr>
            <a:r>
              <a:rPr lang="uk-UA" dirty="0" smtClean="0"/>
              <a:t>Жди з горя погоди</a:t>
            </a:r>
          </a:p>
          <a:p>
            <a:pPr>
              <a:buNone/>
            </a:pPr>
            <a:r>
              <a:rPr lang="uk-UA" dirty="0" smtClean="0"/>
              <a:t>Товкти воду в мисці</a:t>
            </a:r>
          </a:p>
          <a:p>
            <a:pPr>
              <a:buNone/>
            </a:pPr>
            <a:r>
              <a:rPr lang="uk-UA" dirty="0" smtClean="0"/>
              <a:t>Тиха хода греблю рве</a:t>
            </a:r>
          </a:p>
          <a:p>
            <a:pPr>
              <a:buNone/>
            </a:pPr>
            <a:r>
              <a:rPr lang="uk-UA" dirty="0" smtClean="0"/>
              <a:t>У здоровому тілі здоровий пух</a:t>
            </a:r>
          </a:p>
          <a:p>
            <a:pPr>
              <a:buNone/>
            </a:pPr>
            <a:r>
              <a:rPr lang="uk-UA" dirty="0" smtClean="0"/>
              <a:t>Від добра бобра не шукають</a:t>
            </a:r>
          </a:p>
          <a:p>
            <a:pPr>
              <a:buNone/>
            </a:pPr>
            <a:r>
              <a:rPr lang="uk-UA" dirty="0" smtClean="0"/>
              <a:t>Крутиться як булка в колесі</a:t>
            </a:r>
          </a:p>
          <a:p>
            <a:pPr>
              <a:buNone/>
            </a:pPr>
            <a:r>
              <a:rPr lang="uk-UA" dirty="0" smtClean="0"/>
              <a:t>Мовчати як риба об лід</a:t>
            </a:r>
          </a:p>
          <a:p>
            <a:pPr>
              <a:buNone/>
            </a:pPr>
            <a:r>
              <a:rPr lang="uk-UA" dirty="0" smtClean="0"/>
              <a:t>За трьома зайцями побіжиш – жодного не спіймаєш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“Продовжіть</a:t>
            </a:r>
            <a:r>
              <a:rPr lang="uk-UA" dirty="0" smtClean="0"/>
              <a:t> </a:t>
            </a:r>
            <a:r>
              <a:rPr lang="uk-UA" dirty="0" err="1" smtClean="0"/>
              <a:t>фразеологізм”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Зробив діло –</a:t>
            </a:r>
          </a:p>
          <a:p>
            <a:r>
              <a:rPr lang="uk-UA" dirty="0" smtClean="0"/>
              <a:t>Який батько – </a:t>
            </a:r>
          </a:p>
          <a:p>
            <a:r>
              <a:rPr lang="uk-UA" dirty="0" smtClean="0"/>
              <a:t>Що посієш – </a:t>
            </a:r>
          </a:p>
          <a:p>
            <a:r>
              <a:rPr lang="uk-UA" dirty="0" smtClean="0"/>
              <a:t>Вовків боятися – </a:t>
            </a:r>
          </a:p>
          <a:p>
            <a:r>
              <a:rPr lang="uk-UA" dirty="0" smtClean="0"/>
              <a:t>Вік живи – </a:t>
            </a:r>
          </a:p>
          <a:p>
            <a:r>
              <a:rPr lang="uk-UA" dirty="0" smtClean="0"/>
              <a:t>Краще один раз побачити,…</a:t>
            </a:r>
          </a:p>
          <a:p>
            <a:r>
              <a:rPr lang="uk-UA" dirty="0" smtClean="0"/>
              <a:t>Козацькому роду…</a:t>
            </a:r>
          </a:p>
          <a:p>
            <a:r>
              <a:rPr lang="uk-UA" dirty="0" smtClean="0"/>
              <a:t>Хто рано встає,…</a:t>
            </a:r>
          </a:p>
          <a:p>
            <a:r>
              <a:rPr lang="uk-UA" dirty="0" smtClean="0"/>
              <a:t>Не такий страшний чорт, …</a:t>
            </a:r>
          </a:p>
          <a:p>
            <a:r>
              <a:rPr lang="uk-UA" dirty="0" smtClean="0"/>
              <a:t>Хто в ліс,…</a:t>
            </a:r>
          </a:p>
          <a:p>
            <a:r>
              <a:rPr lang="uk-UA" smtClean="0"/>
              <a:t>Хто спішить,…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Дотепні фразеологізми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Розкрити зміст знайдених у дотепах фразеологізмів</a:t>
            </a:r>
          </a:p>
          <a:p>
            <a:r>
              <a:rPr lang="uk-UA" i="1" dirty="0" smtClean="0"/>
              <a:t>Хто віддав останню сорочку, той не носить камінь за пазухою</a:t>
            </a:r>
          </a:p>
          <a:p>
            <a:r>
              <a:rPr lang="uk-UA" i="1" dirty="0" smtClean="0"/>
              <a:t>Першими у чорні списки потрапляють світлі голови</a:t>
            </a:r>
          </a:p>
          <a:p>
            <a:r>
              <a:rPr lang="uk-UA" i="1" dirty="0" smtClean="0"/>
              <a:t>Ми завжди все робимо правильно, і навіть лікті потім кусаємо як слід</a:t>
            </a:r>
          </a:p>
          <a:p>
            <a:r>
              <a:rPr lang="uk-UA" i="1" dirty="0" smtClean="0"/>
              <a:t>Яке коротке життя: не встигне людина навчитися тримати язик за зубами, як вони вже випадають</a:t>
            </a:r>
          </a:p>
          <a:p>
            <a:r>
              <a:rPr lang="uk-UA" i="1" dirty="0" smtClean="0"/>
              <a:t>Хіба у нас очі бачать, що купують, як вони від цін на </a:t>
            </a:r>
            <a:r>
              <a:rPr lang="uk-UA" i="1" smtClean="0"/>
              <a:t>лоба полізли?</a:t>
            </a:r>
            <a:endParaRPr lang="ru-RU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132</TotalTime>
  <Words>446</Words>
  <Application>Microsoft Office PowerPoint</Application>
  <PresentationFormat>Экран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Основні групи фразеологізмів.  Стилістичні засоби фразеології</vt:lpstr>
      <vt:lpstr>Мета:</vt:lpstr>
      <vt:lpstr>Слайд 3</vt:lpstr>
      <vt:lpstr>Слайд 4</vt:lpstr>
      <vt:lpstr>Джерела української фразеології</vt:lpstr>
      <vt:lpstr>“Спіймай помилку”</vt:lpstr>
      <vt:lpstr>“Продовжіть фразеологізм”</vt:lpstr>
      <vt:lpstr>Дотепні фразеологізми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групи фразеологізмів.  Стилістичні засоби фразеології</dc:title>
  <dc:creator>Нина Петровна</dc:creator>
  <cp:lastModifiedBy>учитель</cp:lastModifiedBy>
  <cp:revision>10</cp:revision>
  <dcterms:created xsi:type="dcterms:W3CDTF">2012-02-05T16:07:41Z</dcterms:created>
  <dcterms:modified xsi:type="dcterms:W3CDTF">2012-02-09T07:26:06Z</dcterms:modified>
</cp:coreProperties>
</file>