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1374CD-F830-4DE0-BF7F-5DAA0F1197CE}" type="datetimeFigureOut">
              <a:rPr lang="ru-RU" smtClean="0"/>
              <a:pPr/>
              <a:t>15.02.2012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C87C66-082A-4B2E-BA85-E86D38F7E3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331472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Автобіографія як документ ділового мовлення і літературний жанр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286256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Живіть так, щоб вам не соромно було розповісти свою біографію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Мета уроку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0070C0"/>
                </a:solidFill>
              </a:rPr>
              <a:t>у</a:t>
            </a:r>
            <a:r>
              <a:rPr lang="uk-UA" sz="3600" dirty="0" smtClean="0">
                <a:solidFill>
                  <a:srgbClr val="0070C0"/>
                </a:solidFill>
              </a:rPr>
              <a:t>загальнити й закріпити ознаки офіційно-ділового стилю. Сфери вживання, навчитись складати автобіографію;</a:t>
            </a:r>
          </a:p>
          <a:p>
            <a:r>
              <a:rPr lang="uk-UA" sz="3600" dirty="0">
                <a:solidFill>
                  <a:srgbClr val="0070C0"/>
                </a:solidFill>
              </a:rPr>
              <a:t>р</a:t>
            </a:r>
            <a:r>
              <a:rPr lang="uk-UA" sz="3600" dirty="0" smtClean="0">
                <a:solidFill>
                  <a:srgbClr val="0070C0"/>
                </a:solidFill>
              </a:rPr>
              <a:t>озвивати вміння розрізняти, аналізувати літературні жанри та різновиди офіційно-ділового стилю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Словник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72230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Нота</a:t>
            </a:r>
            <a:r>
              <a:rPr lang="uk-UA" sz="2800" dirty="0" smtClean="0">
                <a:solidFill>
                  <a:srgbClr val="0070C0"/>
                </a:solidFill>
              </a:rPr>
              <a:t> – офіційне, дипломатичне письмове звернення однієї держави до іншої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Конвенція</a:t>
            </a:r>
            <a:r>
              <a:rPr lang="uk-UA" sz="2800" dirty="0" smtClean="0">
                <a:solidFill>
                  <a:srgbClr val="0070C0"/>
                </a:solidFill>
              </a:rPr>
              <a:t> – міжнародний договір, угода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Кліше </a:t>
            </a:r>
            <a:r>
              <a:rPr lang="uk-UA" sz="2800" dirty="0" smtClean="0">
                <a:solidFill>
                  <a:srgbClr val="0070C0"/>
                </a:solidFill>
              </a:rPr>
              <a:t>– стандартний, готовий мовний зворот, що використовується для полегшення процесу ділового спілкування. Наприклад: вхід за запрошенням, взяти до уваги, у </a:t>
            </a:r>
            <a:r>
              <a:rPr lang="uk-UA" sz="2800" dirty="0" err="1" smtClean="0">
                <a:solidFill>
                  <a:srgbClr val="0070C0"/>
                </a:solidFill>
              </a:rPr>
              <a:t>зв´язку</a:t>
            </a:r>
            <a:r>
              <a:rPr lang="uk-UA" sz="2800" dirty="0" smtClean="0">
                <a:solidFill>
                  <a:srgbClr val="0070C0"/>
                </a:solidFill>
              </a:rPr>
              <a:t> із сімейними обставинами, до заяви додаю;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Реквізит </a:t>
            </a:r>
            <a:r>
              <a:rPr lang="uk-UA" sz="2800" dirty="0" smtClean="0">
                <a:solidFill>
                  <a:srgbClr val="0070C0"/>
                </a:solidFill>
              </a:rPr>
              <a:t>– </a:t>
            </a:r>
            <a:r>
              <a:rPr lang="uk-UA" sz="2800" dirty="0" err="1" smtClean="0">
                <a:solidFill>
                  <a:srgbClr val="0070C0"/>
                </a:solidFill>
              </a:rPr>
              <a:t>обов´язкові</a:t>
            </a:r>
            <a:r>
              <a:rPr lang="uk-UA" sz="2800" dirty="0" smtClean="0">
                <a:solidFill>
                  <a:srgbClr val="0070C0"/>
                </a:solidFill>
              </a:rPr>
              <a:t> вихідні дані як елементи оформлення документа;</a:t>
            </a:r>
          </a:p>
          <a:p>
            <a:r>
              <a:rPr lang="uk-UA" sz="2800" dirty="0" err="1" smtClean="0">
                <a:solidFill>
                  <a:srgbClr val="002060"/>
                </a:solidFill>
              </a:rPr>
              <a:t>Об´єктиність</a:t>
            </a:r>
            <a:r>
              <a:rPr lang="uk-UA" sz="2800" dirty="0" smtClean="0">
                <a:solidFill>
                  <a:srgbClr val="0070C0"/>
                </a:solidFill>
              </a:rPr>
              <a:t> – відповідність дійсності, неупередженість;</a:t>
            </a:r>
          </a:p>
          <a:p>
            <a:r>
              <a:rPr lang="uk-UA" sz="2800" dirty="0" err="1" smtClean="0">
                <a:solidFill>
                  <a:srgbClr val="002060"/>
                </a:solidFill>
              </a:rPr>
              <a:t>Суб´єктивність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r>
              <a:rPr lang="uk-UA" sz="2800" dirty="0" smtClean="0">
                <a:solidFill>
                  <a:srgbClr val="0070C0"/>
                </a:solidFill>
              </a:rPr>
              <a:t>– відсутність </a:t>
            </a:r>
            <a:r>
              <a:rPr lang="uk-UA" sz="2800" dirty="0" err="1" smtClean="0">
                <a:solidFill>
                  <a:srgbClr val="0070C0"/>
                </a:solidFill>
              </a:rPr>
              <a:t>об´єктивності</a:t>
            </a:r>
            <a:r>
              <a:rPr lang="uk-UA" sz="2800" dirty="0" smtClean="0">
                <a:solidFill>
                  <a:srgbClr val="0070C0"/>
                </a:solidFill>
              </a:rPr>
              <a:t>, ставлення, що визначається особистими поглядами чи інтересами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0"/>
            <a:ext cx="6786610" cy="5714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Автобіографія </a:t>
            </a:r>
          </a:p>
        </p:txBody>
      </p:sp>
      <p:sp>
        <p:nvSpPr>
          <p:cNvPr id="5" name="Овал 4"/>
          <p:cNvSpPr/>
          <p:nvPr/>
        </p:nvSpPr>
        <p:spPr>
          <a:xfrm>
            <a:off x="357158" y="642918"/>
            <a:ext cx="8786842" cy="35719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Гр.</a:t>
            </a:r>
            <a:r>
              <a:rPr lang="en-US" sz="2400" b="1" dirty="0" smtClean="0"/>
              <a:t>autos -  </a:t>
            </a:r>
            <a:r>
              <a:rPr lang="uk-UA" sz="2400" b="1" dirty="0" smtClean="0"/>
              <a:t>сам, </a:t>
            </a:r>
            <a:r>
              <a:rPr lang="en-US" sz="2400" b="1" dirty="0" smtClean="0"/>
              <a:t> bios –</a:t>
            </a:r>
            <a:r>
              <a:rPr lang="uk-UA" sz="2400" b="1" dirty="0" smtClean="0"/>
              <a:t> життя,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graho</a:t>
            </a:r>
            <a:r>
              <a:rPr lang="en-US" sz="2400" b="1" dirty="0" smtClean="0"/>
              <a:t> -</a:t>
            </a:r>
            <a:r>
              <a:rPr lang="uk-UA" sz="2400" b="1" dirty="0" smtClean="0"/>
              <a:t> пишу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142984"/>
            <a:ext cx="3929058" cy="357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Літературний жанр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1142984"/>
            <a:ext cx="4357686" cy="357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Жанр офіційно-ділового стилю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1643050"/>
            <a:ext cx="4286280" cy="6429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Опис власного життєвого шляху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>
            <a:off x="0" y="2357430"/>
            <a:ext cx="3143240" cy="264320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uk-UA" sz="2000" b="1" dirty="0" smtClean="0"/>
              <a:t>Наближений до мемуарів (спогадів)</a:t>
            </a:r>
          </a:p>
          <a:p>
            <a:pPr marL="342900" indent="-342900" algn="ctr">
              <a:buAutoNum type="arabicParenR"/>
            </a:pPr>
            <a:r>
              <a:rPr lang="uk-UA" sz="2000" b="1" dirty="0" smtClean="0"/>
              <a:t>Може мати художній вимисел, елементи типізації</a:t>
            </a:r>
            <a:endParaRPr lang="ru-RU" sz="2000" b="1" dirty="0"/>
          </a:p>
        </p:txBody>
      </p:sp>
      <p:sp>
        <p:nvSpPr>
          <p:cNvPr id="10" name="Овал 9"/>
          <p:cNvSpPr/>
          <p:nvPr/>
        </p:nvSpPr>
        <p:spPr>
          <a:xfrm>
            <a:off x="6715140" y="2285992"/>
            <a:ext cx="2428860" cy="22145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Офіційний документ ділових паперів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2643182"/>
            <a:ext cx="3429024" cy="25717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/>
            </a:pPr>
            <a:r>
              <a:rPr lang="uk-UA" sz="2400" b="1" dirty="0" smtClean="0"/>
              <a:t>Тип мовлення: розповідь від першої особи</a:t>
            </a:r>
          </a:p>
          <a:p>
            <a:pPr marL="342900" indent="-342900" algn="ctr">
              <a:buAutoNum type="arabicParenR"/>
            </a:pPr>
            <a:r>
              <a:rPr lang="uk-UA" sz="2400" b="1" dirty="0" smtClean="0"/>
              <a:t>Відомості додаються в хронологічному порядку</a:t>
            </a:r>
            <a:endParaRPr lang="ru-RU" sz="2400" b="1" dirty="0"/>
          </a:p>
        </p:txBody>
      </p:sp>
      <p:sp>
        <p:nvSpPr>
          <p:cNvPr id="12" name="Пятно 1 11"/>
          <p:cNvSpPr/>
          <p:nvPr/>
        </p:nvSpPr>
        <p:spPr>
          <a:xfrm>
            <a:off x="285720" y="5072074"/>
            <a:ext cx="3786214" cy="1485904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Може бути надрукована</a:t>
            </a:r>
            <a:endParaRPr lang="ru-RU" sz="2400" b="1" dirty="0"/>
          </a:p>
        </p:txBody>
      </p:sp>
      <p:sp>
        <p:nvSpPr>
          <p:cNvPr id="13" name="Пятно 1 12"/>
          <p:cNvSpPr/>
          <p:nvPr/>
        </p:nvSpPr>
        <p:spPr>
          <a:xfrm>
            <a:off x="5657832" y="5143512"/>
            <a:ext cx="3486168" cy="1714488"/>
          </a:xfrm>
          <a:prstGeom prst="irregularSeal1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Пишеться від руки</a:t>
            </a:r>
            <a:endParaRPr lang="ru-RU" sz="28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928662" y="192880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0" idx="0"/>
          </p:cNvCxnSpPr>
          <p:nvPr/>
        </p:nvCxnSpPr>
        <p:spPr>
          <a:xfrm rot="16200000" flipH="1">
            <a:off x="7500949" y="1857371"/>
            <a:ext cx="785818" cy="71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2"/>
          </p:cNvCxnSpPr>
          <p:nvPr/>
        </p:nvCxnSpPr>
        <p:spPr>
          <a:xfrm rot="5400000">
            <a:off x="4179091" y="246458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785918" y="5000636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0" idx="4"/>
          </p:cNvCxnSpPr>
          <p:nvPr/>
        </p:nvCxnSpPr>
        <p:spPr>
          <a:xfrm rot="5400000">
            <a:off x="7072323" y="4714893"/>
            <a:ext cx="1071570" cy="642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6" idx="3"/>
            <a:endCxn id="8" idx="0"/>
          </p:cNvCxnSpPr>
          <p:nvPr/>
        </p:nvCxnSpPr>
        <p:spPr>
          <a:xfrm>
            <a:off x="3929058" y="1321579"/>
            <a:ext cx="428628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1"/>
            <a:endCxn id="8" idx="0"/>
          </p:cNvCxnSpPr>
          <p:nvPr/>
        </p:nvCxnSpPr>
        <p:spPr>
          <a:xfrm rot="10800000" flipV="1">
            <a:off x="4357686" y="1321578"/>
            <a:ext cx="428628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Реквізити: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57916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Прізвище, </a:t>
            </a:r>
            <a:r>
              <a:rPr lang="uk-UA" b="1" dirty="0" err="1" smtClean="0">
                <a:solidFill>
                  <a:srgbClr val="002060"/>
                </a:solidFill>
              </a:rPr>
              <a:t>ім´я</a:t>
            </a:r>
            <a:r>
              <a:rPr lang="uk-UA" b="1" dirty="0" smtClean="0">
                <a:solidFill>
                  <a:srgbClr val="002060"/>
                </a:solidFill>
              </a:rPr>
              <a:t>, по батькові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  <a:endParaRPr lang="uk-UA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Дата народження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  <a:endParaRPr lang="uk-UA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Місце народження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  <a:endParaRPr lang="uk-UA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Відомості про навчання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  <a:endParaRPr lang="uk-UA" b="1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002060"/>
                </a:solidFill>
              </a:rPr>
              <a:t>Вид трудової діяльності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Громадське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Коротк</a:t>
            </a:r>
            <a:r>
              <a:rPr lang="uk-UA" b="1" dirty="0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відомості</a:t>
            </a:r>
            <a:r>
              <a:rPr lang="ru-RU" b="1" dirty="0" smtClean="0">
                <a:solidFill>
                  <a:srgbClr val="002060"/>
                </a:solidFill>
              </a:rPr>
              <a:t> про склад </a:t>
            </a:r>
            <a:r>
              <a:rPr lang="ru-RU" b="1" dirty="0" err="1" smtClean="0">
                <a:solidFill>
                  <a:srgbClr val="002060"/>
                </a:solidFill>
              </a:rPr>
              <a:t>сім</a:t>
            </a:r>
            <a:r>
              <a:rPr lang="en-US" b="1" dirty="0" smtClean="0">
                <a:solidFill>
                  <a:srgbClr val="002060"/>
                </a:solidFill>
              </a:rPr>
              <a:t>`</a:t>
            </a:r>
            <a:r>
              <a:rPr lang="uk-UA" b="1" dirty="0" smtClean="0">
                <a:solidFill>
                  <a:srgbClr val="002060"/>
                </a:solidFill>
              </a:rPr>
              <a:t>ї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uk-UA" b="1" dirty="0" smtClean="0">
                <a:solidFill>
                  <a:srgbClr val="002060"/>
                </a:solidFill>
              </a:rPr>
              <a:t>Дата</a:t>
            </a:r>
            <a:r>
              <a:rPr lang="en-US" b="1" dirty="0" smtClean="0">
                <a:solidFill>
                  <a:srgbClr val="002060"/>
                </a:solidFill>
              </a:rPr>
              <a:t>,</a:t>
            </a:r>
            <a:r>
              <a:rPr lang="uk-UA" b="1" dirty="0" smtClean="0">
                <a:solidFill>
                  <a:srgbClr val="002060"/>
                </a:solidFill>
              </a:rPr>
              <a:t>підпис.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Тест-самооцінка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/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1. У якій формі функціонують жанри офіційно-ділового стилю?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 і усній, і письмовій;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 усній;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в) письмовій;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г) переважно письмовій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2. Які реквізити </a:t>
            </a:r>
            <a:r>
              <a:rPr lang="uk-UA" sz="2400" b="1" dirty="0" err="1" smtClean="0">
                <a:solidFill>
                  <a:srgbClr val="002060"/>
                </a:solidFill>
              </a:rPr>
              <a:t>обов´язкові</a:t>
            </a:r>
            <a:r>
              <a:rPr lang="uk-UA" sz="2400" b="1" dirty="0" smtClean="0">
                <a:solidFill>
                  <a:srgbClr val="002060"/>
                </a:solidFill>
              </a:rPr>
              <a:t> для всіх ділових паперів?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а)заголовок;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б)печатка;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в)підпис і дата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3. Який тип мовлення притаманний автобіографії?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а)розповідь;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б)опис; 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в)роздум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4. У якій послідовності записуються події із життя?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а)довільній;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б)хронологічній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5. Відомості про яких членів </a:t>
            </a:r>
            <a:r>
              <a:rPr lang="uk-UA" sz="2400" b="1" dirty="0" err="1" smtClean="0">
                <a:solidFill>
                  <a:srgbClr val="002060"/>
                </a:solidFill>
              </a:rPr>
              <a:t>сім´ї</a:t>
            </a:r>
            <a:r>
              <a:rPr lang="uk-UA" sz="2400" b="1" dirty="0" smtClean="0">
                <a:solidFill>
                  <a:srgbClr val="002060"/>
                </a:solidFill>
              </a:rPr>
              <a:t> </a:t>
            </a:r>
            <a:r>
              <a:rPr lang="uk-UA" sz="2400" b="1" dirty="0" err="1" smtClean="0">
                <a:solidFill>
                  <a:srgbClr val="002060"/>
                </a:solidFill>
              </a:rPr>
              <a:t>напишите</a:t>
            </a:r>
            <a:r>
              <a:rPr lang="uk-UA" sz="2400" b="1" dirty="0" smtClean="0">
                <a:solidFill>
                  <a:srgbClr val="002060"/>
                </a:solidFill>
              </a:rPr>
              <a:t> в автобіографії?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а)батька й матері;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б)чоловіка чи дружини;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в)батьків та сестер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6. Що характерне для автобіографії як документа?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а)</a:t>
            </a:r>
            <a:r>
              <a:rPr lang="uk-UA" sz="2400" b="1" dirty="0" err="1" smtClean="0">
                <a:solidFill>
                  <a:srgbClr val="002060"/>
                </a:solidFill>
              </a:rPr>
              <a:t>об´єктивність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б)</a:t>
            </a:r>
            <a:r>
              <a:rPr lang="uk-UA" sz="2400" b="1" dirty="0" err="1" smtClean="0">
                <a:solidFill>
                  <a:srgbClr val="002060"/>
                </a:solidFill>
              </a:rPr>
              <a:t>суб´єктивність</a:t>
            </a:r>
            <a:r>
              <a:rPr lang="uk-UA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</TotalTime>
  <Words>335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Автобіографія як документ ділового мовлення і літературний жанр</vt:lpstr>
      <vt:lpstr>Мета уроку</vt:lpstr>
      <vt:lpstr>Словник</vt:lpstr>
      <vt:lpstr>Слайд 4</vt:lpstr>
      <vt:lpstr>Реквізити:</vt:lpstr>
      <vt:lpstr>Тест-самооцінка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Автобіографія як документ ділового мовлення і літературний жанр</dc:title>
  <dc:creator>Admin</dc:creator>
  <cp:lastModifiedBy>Admin</cp:lastModifiedBy>
  <cp:revision>19</cp:revision>
  <dcterms:created xsi:type="dcterms:W3CDTF">2012-02-15T09:58:07Z</dcterms:created>
  <dcterms:modified xsi:type="dcterms:W3CDTF">2012-02-15T13:05:35Z</dcterms:modified>
</cp:coreProperties>
</file>